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9" r:id="rId2"/>
    <p:sldId id="307" r:id="rId3"/>
    <p:sldId id="308" r:id="rId4"/>
    <p:sldId id="309" r:id="rId5"/>
    <p:sldId id="303" r:id="rId6"/>
    <p:sldId id="310" r:id="rId7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94434" autoAdjust="0"/>
  </p:normalViewPr>
  <p:slideViewPr>
    <p:cSldViewPr snapToGrid="0" snapToObjects="1">
      <p:cViewPr>
        <p:scale>
          <a:sx n="66" d="100"/>
          <a:sy n="66" d="100"/>
        </p:scale>
        <p:origin x="-440" y="-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076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dirty="0" smtClean="0"/>
              <a:t>BMAP Induction Briefing - </a:t>
            </a:r>
            <a:r>
              <a:rPr lang="en-IE" dirty="0" err="1" smtClean="0"/>
              <a:t>Lite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8302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dirty="0" smtClean="0"/>
              <a:t>BMAP Induction Briefing - </a:t>
            </a:r>
            <a:r>
              <a:rPr lang="en-IE" dirty="0" err="1" smtClean="0"/>
              <a:t>Lite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>
          <a:xfrm>
            <a:off x="609600" y="5815013"/>
            <a:ext cx="2844800" cy="365125"/>
          </a:xfrm>
        </p:spPr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965" y="5645945"/>
            <a:ext cx="2844800" cy="595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Copyright MBA Global AML 2017</a:t>
            </a:r>
          </a:p>
          <a:p>
            <a:fld id="{65F6F17C-E2CE-7744-B851-54CAA636FFD9}" type="slidenum">
              <a:rPr lang="en-US" smtClean="0"/>
              <a:pPr/>
              <a:t>‹#›</a:t>
            </a:fld>
            <a:endParaRPr lang="en-US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Copyright MBA Global AML 2017</a:t>
            </a:r>
          </a:p>
          <a:p>
            <a:fld id="{65F6F17C-E2CE-7744-B851-54CAA636FF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65655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3686175" y="4800600"/>
            <a:ext cx="4819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</a:t>
            </a:r>
            <a:r>
              <a:rPr lang="en-IE" dirty="0" smtClean="0"/>
              <a:t>1</a:t>
            </a:r>
          </a:p>
          <a:p>
            <a:pPr algn="ctr"/>
            <a:r>
              <a:rPr lang="en-IE" dirty="0" smtClean="0"/>
              <a:t>Worked </a:t>
            </a:r>
            <a:r>
              <a:rPr lang="en-IE" dirty="0"/>
              <a:t>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8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255339"/>
              </p:ext>
            </p:extLst>
          </p:nvPr>
        </p:nvGraphicFramePr>
        <p:xfrm>
          <a:off x="2404980" y="1528243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Male, 25-30 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Needs to lose weight, build more muscle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Personal decision. Must be good value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€50 per month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04808" y="3267564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4808" y="5013078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3779" y="1528245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IE" sz="9600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2333"/>
              </p:ext>
            </p:extLst>
          </p:nvPr>
        </p:nvGraphicFramePr>
        <p:xfrm>
          <a:off x="2404980" y="3246615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Male,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50+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Wants to get aerobically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fit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Personal decision. Must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be close to home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€300-400 per year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883343"/>
              </p:ext>
            </p:extLst>
          </p:nvPr>
        </p:nvGraphicFramePr>
        <p:xfrm>
          <a:off x="2400278" y="4981371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Female, 20-25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Wants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keep fit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Impulse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decision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€25 per month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7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Profiles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3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672"/>
    </mc:Choice>
    <mc:Fallback xmlns="">
      <p:transition advTm="126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latin typeface="Century Gothic" panose="020B0502020202020204" pitchFamily="34" charset="0"/>
                </a:rPr>
                <a:t>Fully equipped gym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latin typeface="Century Gothic" panose="020B0502020202020204" pitchFamily="34" charset="0"/>
                </a:rPr>
                <a:t>Top instructors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latin typeface="Century Gothic" panose="020B0502020202020204" pitchFamily="34" charset="0"/>
                </a:rPr>
                <a:t>Friendly staff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latin typeface="Century Gothic" panose="020B0502020202020204" pitchFamily="34" charset="0"/>
                </a:rPr>
                <a:t>Regular classes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IE" sz="1100" b="1" dirty="0">
                  <a:latin typeface="Century Gothic" panose="020B0502020202020204" pitchFamily="34" charset="0"/>
                </a:rPr>
                <a:t>Spinning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IE" sz="1100" b="1" dirty="0">
                  <a:latin typeface="Century Gothic" panose="020B0502020202020204" pitchFamily="34" charset="0"/>
                </a:rPr>
                <a:t>Pilates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IE" sz="1100" b="1" dirty="0">
                  <a:latin typeface="Century Gothic" panose="020B0502020202020204" pitchFamily="34" charset="0"/>
                </a:rPr>
                <a:t>Yoga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Modern equipment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Great social atmosphere</a:t>
              </a:r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Top-class instructors help customers achieve targets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Modern equipment increases enjoyment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b="1" dirty="0">
                  <a:latin typeface="Century Gothic" panose="020B0502020202020204" pitchFamily="34" charset="0"/>
                </a:rPr>
                <a:t>Social atmosphere encourages regular attendance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b="1" dirty="0">
                  <a:latin typeface="Century Gothic" panose="020B0502020202020204" pitchFamily="34" charset="0"/>
                </a:rPr>
                <a:t>Hours of opening</a:t>
              </a: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Social atmosphere distracts from the physical work required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Negative emotions about appearance</a:t>
              </a:r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Keeping fit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Losing weight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Healthy living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Diet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Socialising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Hobby</a:t>
              </a:r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Title 1"/>
          <p:cNvSpPr txBox="1">
            <a:spLocks/>
          </p:cNvSpPr>
          <p:nvPr/>
        </p:nvSpPr>
        <p:spPr>
          <a:xfrm>
            <a:off x="6687856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6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5" name="Picture 24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941" y="6232410"/>
            <a:ext cx="724118" cy="2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9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58571" y="1439338"/>
            <a:ext cx="9139795" cy="5045814"/>
            <a:chOff x="740276" y="1365855"/>
            <a:chExt cx="7964961" cy="5369201"/>
          </a:xfrm>
        </p:grpSpPr>
        <p:sp>
          <p:nvSpPr>
            <p:cNvPr id="15" name="Rectangle 14"/>
            <p:cNvSpPr/>
            <p:nvPr/>
          </p:nvSpPr>
          <p:spPr>
            <a:xfrm>
              <a:off x="740276" y="1894597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INTERNAL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8485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10000"/>
                </a:lnSpc>
              </a:pPr>
              <a:r>
                <a:rPr lang="en-IE" sz="1400" b="1" dirty="0" smtClean="0">
                  <a:latin typeface="Century Gothic" panose="020B0502020202020204" pitchFamily="34" charset="0"/>
                </a:rPr>
                <a:t>Strengths</a:t>
              </a:r>
            </a:p>
            <a:p>
              <a:pPr>
                <a:lnSpc>
                  <a:spcPct val="110000"/>
                </a:lnSpc>
              </a:pPr>
              <a:endParaRPr lang="en-IE" sz="1400" b="1" dirty="0"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Good site located and secured for gym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Good Team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Low price cost advantage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Modern equipment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Great relationship with customers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Staff like working here</a:t>
              </a:r>
            </a:p>
            <a:p>
              <a:pPr>
                <a:lnSpc>
                  <a:spcPct val="110000"/>
                </a:lnSpc>
              </a:pPr>
              <a:endParaRPr lang="en-IE" sz="1400" b="1" dirty="0">
                <a:latin typeface="Century Gothic" panose="020B0502020202020204" pitchFamily="34" charset="0"/>
              </a:endParaRPr>
            </a:p>
            <a:p>
              <a:pPr marL="285750" indent="-285750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IE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28485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10000"/>
                </a:lnSpc>
              </a:pPr>
              <a:r>
                <a:rPr lang="en-IE" sz="1350" b="1" dirty="0" smtClean="0">
                  <a:latin typeface="Century Gothic" panose="020B0502020202020204" pitchFamily="34" charset="0"/>
                </a:rPr>
                <a:t>Opportunities</a:t>
              </a:r>
            </a:p>
            <a:p>
              <a:pPr>
                <a:lnSpc>
                  <a:spcPct val="110000"/>
                </a:lnSpc>
              </a:pPr>
              <a:endParaRPr lang="en-IE" sz="1350" b="1" dirty="0"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en-IE" sz="1350" dirty="0">
                  <a:latin typeface="Century Gothic" panose="020B0502020202020204" pitchFamily="34" charset="0"/>
                </a:rPr>
                <a:t>Increase advertising plan for new year resolution market</a:t>
              </a:r>
            </a:p>
            <a:p>
              <a:pPr>
                <a:lnSpc>
                  <a:spcPct val="110000"/>
                </a:lnSpc>
              </a:pPr>
              <a:r>
                <a:rPr lang="en-IE" sz="1350" dirty="0">
                  <a:latin typeface="Century Gothic" panose="020B0502020202020204" pitchFamily="34" charset="0"/>
                </a:rPr>
                <a:t>Capitalise on general health and fitness awareness</a:t>
              </a:r>
            </a:p>
            <a:p>
              <a:pPr>
                <a:lnSpc>
                  <a:spcPct val="110000"/>
                </a:lnSpc>
              </a:pPr>
              <a:r>
                <a:rPr lang="en-IE" sz="1350" dirty="0">
                  <a:latin typeface="Century Gothic" panose="020B0502020202020204" pitchFamily="34" charset="0"/>
                </a:rPr>
                <a:t>Offer clients full programme of diet and fitness</a:t>
              </a:r>
            </a:p>
            <a:p>
              <a:pPr>
                <a:lnSpc>
                  <a:spcPct val="110000"/>
                </a:lnSpc>
              </a:pPr>
              <a:r>
                <a:rPr lang="en-IE" sz="1350" dirty="0">
                  <a:latin typeface="Century Gothic" panose="020B0502020202020204" pitchFamily="34" charset="0"/>
                </a:rPr>
                <a:t>Can we integrate wearables (fitbit, Apple Watch etc) into our client data</a:t>
              </a:r>
            </a:p>
            <a:p>
              <a:pPr>
                <a:lnSpc>
                  <a:spcPct val="110000"/>
                </a:lnSpc>
              </a:pPr>
              <a:r>
                <a:rPr lang="en-IE" sz="1350" dirty="0" smtClean="0">
                  <a:latin typeface="Century Gothic" panose="020B0502020202020204" pitchFamily="34" charset="0"/>
                </a:rPr>
                <a:t> </a:t>
              </a:r>
              <a:endParaRPr lang="en-IE" sz="1350" dirty="0">
                <a:latin typeface="Century Gothic" panose="020B0502020202020204" pitchFamily="34" charset="0"/>
              </a:endParaRPr>
            </a:p>
            <a:p>
              <a:pPr lvl="0">
                <a:lnSpc>
                  <a:spcPct val="110000"/>
                </a:lnSpc>
              </a:pPr>
              <a:endParaRPr lang="en-IE" sz="135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endParaRPr lang="en-IE" sz="1350" b="1" dirty="0">
                <a:latin typeface="Century Gothic" panose="020B0502020202020204" pitchFamily="34" charset="0"/>
              </a:endParaRPr>
            </a:p>
            <a:p>
              <a:pPr marL="285750" indent="-285750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IE" sz="13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83487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10000"/>
                </a:lnSpc>
              </a:pPr>
              <a:r>
                <a:rPr lang="en-IE" sz="1400" b="1" dirty="0" smtClean="0">
                  <a:latin typeface="Century Gothic" panose="020B0502020202020204" pitchFamily="34" charset="0"/>
                </a:rPr>
                <a:t>Weaknesses</a:t>
              </a:r>
            </a:p>
            <a:p>
              <a:pPr>
                <a:lnSpc>
                  <a:spcPct val="110000"/>
                </a:lnSpc>
              </a:pPr>
              <a:endParaRPr lang="en-IE" sz="1400" b="1" dirty="0"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Poor advertising materials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Not enough direct debit income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Maintenance backup by one supplier of treadmills is slow </a:t>
              </a:r>
            </a:p>
            <a:p>
              <a:pPr marL="285750" indent="-285750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IE" sz="1400" b="1" dirty="0"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endParaRPr lang="en-IE" sz="1400" b="1" dirty="0" smtClean="0"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en-IE" sz="1400" b="1" dirty="0" smtClean="0">
                  <a:latin typeface="Century Gothic" panose="020B0502020202020204" pitchFamily="34" charset="0"/>
                </a:rPr>
                <a:t> </a:t>
              </a:r>
            </a:p>
            <a:p>
              <a:pPr marL="285750" indent="-285750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IE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84733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10000"/>
                </a:lnSpc>
              </a:pPr>
              <a:r>
                <a:rPr lang="en-IE" sz="1400" b="1" dirty="0" smtClean="0">
                  <a:solidFill>
                    <a:prstClr val="white"/>
                  </a:solidFill>
                  <a:latin typeface="Century Gothic" panose="020B0502020202020204" pitchFamily="34" charset="0"/>
                </a:rPr>
                <a:t>Threats</a:t>
              </a:r>
            </a:p>
            <a:p>
              <a:pPr>
                <a:lnSpc>
                  <a:spcPct val="110000"/>
                </a:lnSpc>
              </a:pPr>
              <a:endParaRPr lang="en-IE" sz="1400" b="1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What are our nearest competitors offering for their price</a:t>
              </a:r>
            </a:p>
            <a:p>
              <a:pPr>
                <a:lnSpc>
                  <a:spcPct val="110000"/>
                </a:lnSpc>
              </a:pPr>
              <a:r>
                <a:rPr lang="en-IE" sz="1400" dirty="0">
                  <a:latin typeface="Century Gothic" panose="020B0502020202020204" pitchFamily="34" charset="0"/>
                </a:rPr>
                <a:t>Are free events such as Parkrun affecting our attractiveness</a:t>
              </a:r>
            </a:p>
            <a:p>
              <a:pPr>
                <a:lnSpc>
                  <a:spcPct val="110000"/>
                </a:lnSpc>
              </a:pPr>
              <a:endParaRPr lang="en-IE" sz="1400" b="1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pPr>
                <a:lnSpc>
                  <a:spcPct val="110000"/>
                </a:lnSpc>
              </a:pPr>
              <a:endParaRPr lang="en-IE" sz="1400" dirty="0">
                <a:latin typeface="Century Gothic" panose="020B0502020202020204" pitchFamily="34" charset="0"/>
              </a:endParaRPr>
            </a:p>
            <a:p>
              <a:pPr marL="285750" indent="-285750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IE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40276" y="4371226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EXTERNAL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28485" y="1365855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HELPFUL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83487" y="1368779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HARMFUL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SWOT Analysis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73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621"/>
    </mc:Choice>
    <mc:Fallback xmlns="">
      <p:transition advTm="2962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17357" y="1749771"/>
            <a:ext cx="8934744" cy="4467910"/>
            <a:chOff x="448773" y="1450350"/>
            <a:chExt cx="8164592" cy="4866620"/>
          </a:xfrm>
        </p:grpSpPr>
        <p:sp>
          <p:nvSpPr>
            <p:cNvPr id="2" name="TextBox 1"/>
            <p:cNvSpPr txBox="1"/>
            <p:nvPr/>
          </p:nvSpPr>
          <p:spPr>
            <a:xfrm>
              <a:off x="448773" y="1450352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Partners</a:t>
              </a:r>
            </a:p>
            <a:p>
              <a:endParaRPr lang="en-IE" sz="1000" dirty="0"/>
            </a:p>
            <a:p>
              <a:r>
                <a:rPr lang="en-IE" sz="1000" dirty="0"/>
                <a:t>Equipment Suppliers</a:t>
              </a:r>
            </a:p>
            <a:p>
              <a:endParaRPr lang="en-IE" sz="1000" dirty="0"/>
            </a:p>
            <a:p>
              <a:r>
                <a:rPr lang="en-IE" sz="1000" dirty="0"/>
                <a:t>Health food supplement suppliers</a:t>
              </a:r>
            </a:p>
            <a:p>
              <a:endParaRPr lang="en-IE" sz="1000" dirty="0"/>
            </a:p>
            <a:p>
              <a:r>
                <a:rPr lang="en-IE" sz="1000" dirty="0"/>
                <a:t>Drinks suppliers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75690" y="1455764"/>
              <a:ext cx="1620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dirty="0"/>
                <a:t> </a:t>
              </a:r>
              <a:r>
                <a:rPr lang="en-IE" sz="1400" b="1" i="1" dirty="0"/>
                <a:t>Key Activities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Running classes</a:t>
              </a:r>
            </a:p>
            <a:p>
              <a:endParaRPr lang="en-IE" sz="1000" dirty="0"/>
            </a:p>
            <a:p>
              <a:r>
                <a:rPr lang="en-IE" sz="1000" dirty="0"/>
                <a:t>Keeping equipment in tip-top shape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00945" y="1450351"/>
              <a:ext cx="1661822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Value Proposition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a well-kitted-out, spacious gymnasium with great instructors at a reasonable price</a:t>
              </a:r>
            </a:p>
            <a:p>
              <a:endParaRPr lang="en-IE" sz="1000" dirty="0"/>
            </a:p>
            <a:p>
              <a:r>
                <a:rPr lang="en-IE" sz="1000" dirty="0"/>
                <a:t>Clean bathrooms and showers</a:t>
              </a:r>
            </a:p>
            <a:p>
              <a:endParaRPr lang="en-IE" sz="1000" dirty="0"/>
            </a:p>
            <a:p>
              <a:r>
                <a:rPr lang="en-IE" sz="1000" dirty="0"/>
                <a:t>Great atmosphere</a:t>
              </a:r>
            </a:p>
            <a:p>
              <a:r>
                <a:rPr lang="en-IE" sz="1000" dirty="0"/>
                <a:t> 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3299" y="1450350"/>
              <a:ext cx="1620000" cy="163083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Customer Relationships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individual training programmes for customers</a:t>
              </a:r>
            </a:p>
            <a:p>
              <a:endParaRPr lang="en-IE" sz="1000" dirty="0"/>
            </a:p>
            <a:p>
              <a:r>
                <a:rPr lang="en-IE" sz="1000" dirty="0"/>
                <a:t>Friendly atmosphere</a:t>
              </a:r>
            </a:p>
            <a:p>
              <a:endParaRPr lang="en-IE" sz="1000" b="1" dirty="0"/>
            </a:p>
            <a:p>
              <a:endParaRPr lang="en-IE" sz="1000" b="1" dirty="0"/>
            </a:p>
            <a:p>
              <a:endParaRPr lang="en-IE" sz="1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82168" y="1450350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 smtClean="0"/>
                <a:t>Customer Segments</a:t>
              </a:r>
              <a:endParaRPr lang="en-IE" sz="1400" b="1" i="1" dirty="0"/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Fitness fanatics</a:t>
              </a:r>
            </a:p>
            <a:p>
              <a:endParaRPr lang="en-IE" sz="1000" dirty="0"/>
            </a:p>
            <a:p>
              <a:r>
                <a:rPr lang="en-IE" sz="1000" dirty="0"/>
                <a:t>Health-conscious men and women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lose weight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get aerobically fit</a:t>
              </a:r>
            </a:p>
            <a:p>
              <a:endParaRPr lang="en-IE" sz="1000" dirty="0"/>
            </a:p>
            <a:p>
              <a:r>
                <a:rPr lang="en-IE" sz="1000" dirty="0"/>
                <a:t>Spinning, yoga, pilates </a:t>
              </a:r>
              <a:r>
                <a:rPr lang="en-IE" sz="1000" dirty="0" smtClean="0"/>
                <a:t>classes</a:t>
              </a:r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74028" y="3070350"/>
              <a:ext cx="1621913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Resources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Staff trainers/instructors</a:t>
              </a:r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2767" y="3092009"/>
              <a:ext cx="1619401" cy="1584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Channels</a:t>
              </a:r>
            </a:p>
            <a:p>
              <a:endParaRPr lang="en-IE" sz="1000" dirty="0"/>
            </a:p>
            <a:p>
              <a:r>
                <a:rPr lang="en-IE" sz="1000" dirty="0"/>
                <a:t>Facebook</a:t>
              </a:r>
            </a:p>
            <a:p>
              <a:r>
                <a:rPr lang="en-IE" sz="1000" dirty="0"/>
                <a:t>Instagram</a:t>
              </a:r>
            </a:p>
            <a:p>
              <a:r>
                <a:rPr lang="en-IE" sz="1000" dirty="0"/>
                <a:t>Twitter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8773" y="4711313"/>
              <a:ext cx="4068000" cy="1605657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Cost Structure</a:t>
              </a:r>
            </a:p>
            <a:p>
              <a:endParaRPr lang="en-IE" sz="10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 smtClean="0"/>
                <a:t>Administration </a:t>
              </a:r>
              <a:r>
                <a:rPr lang="en-IE" sz="1000" dirty="0"/>
                <a:t>Staff</a:t>
              </a:r>
            </a:p>
            <a:p>
              <a:r>
                <a:rPr lang="en-IE" sz="1000" dirty="0"/>
                <a:t>Trainers/instructors</a:t>
              </a:r>
            </a:p>
            <a:p>
              <a:r>
                <a:rPr lang="en-IE" sz="1000" dirty="0"/>
                <a:t>Rent, Heating and </a:t>
              </a:r>
              <a:r>
                <a:rPr lang="en-IE" sz="1000" dirty="0" smtClean="0"/>
                <a:t>Light</a:t>
              </a:r>
              <a:endParaRPr lang="en-IE" sz="1000" dirty="0"/>
            </a:p>
            <a:p>
              <a:r>
                <a:rPr lang="en-IE" sz="1000" dirty="0" smtClean="0"/>
                <a:t>Equipment Acquisition &amp; </a:t>
              </a:r>
              <a:r>
                <a:rPr lang="en-IE" sz="1000" dirty="0"/>
                <a:t>maintenance costs</a:t>
              </a:r>
            </a:p>
            <a:p>
              <a:r>
                <a:rPr lang="en-IE" sz="1000" dirty="0"/>
                <a:t>Water</a:t>
              </a:r>
            </a:p>
            <a:p>
              <a:r>
                <a:rPr lang="en-IE" sz="1000" dirty="0"/>
                <a:t>Advertising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09365" y="4688930"/>
              <a:ext cx="4104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Revenue Streams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Annual fees</a:t>
              </a:r>
            </a:p>
            <a:p>
              <a:r>
                <a:rPr lang="en-IE" sz="1000" dirty="0"/>
                <a:t>Monthly fees</a:t>
              </a:r>
            </a:p>
            <a:p>
              <a:r>
                <a:rPr lang="en-IE" sz="1000" dirty="0"/>
                <a:t>Single entry fees</a:t>
              </a:r>
            </a:p>
            <a:p>
              <a:r>
                <a:rPr lang="en-IE" sz="1000" dirty="0"/>
                <a:t>Supplier promotions</a:t>
              </a:r>
            </a:p>
            <a:p>
              <a:endParaRPr lang="en-IE" sz="1000" dirty="0"/>
            </a:p>
            <a:p>
              <a:endParaRPr lang="en-IE" sz="1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1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Challenge 1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6687856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 Slim Gym Ltd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4</a:t>
            </a:r>
            <a:r>
              <a:rPr lang="en-GB" sz="1600" b="1" i="1" baseline="30000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th</a:t>
            </a: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 October 2017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1" name="Picture 20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3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3686175" y="4800600"/>
            <a:ext cx="4819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</a:t>
            </a:r>
            <a:r>
              <a:rPr lang="en-IE" dirty="0" smtClean="0"/>
              <a:t>1</a:t>
            </a:r>
          </a:p>
          <a:p>
            <a:pPr algn="ctr"/>
            <a:r>
              <a:rPr lang="en-IE" dirty="0" smtClean="0"/>
              <a:t>Worked </a:t>
            </a:r>
            <a:r>
              <a:rPr lang="en-IE" dirty="0"/>
              <a:t>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4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15152</TotalTime>
  <Words>513</Words>
  <Application>Microsoft Macintosh PowerPoint</Application>
  <PresentationFormat>Custom</PresentationFormat>
  <Paragraphs>211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154</cp:revision>
  <cp:lastPrinted>2016-11-09T17:52:31Z</cp:lastPrinted>
  <dcterms:created xsi:type="dcterms:W3CDTF">2016-07-22T15:45:57Z</dcterms:created>
  <dcterms:modified xsi:type="dcterms:W3CDTF">2017-10-05T19:58:43Z</dcterms:modified>
</cp:coreProperties>
</file>